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3" r:id="rId4"/>
    <p:sldId id="267" r:id="rId5"/>
    <p:sldId id="274" r:id="rId6"/>
    <p:sldId id="275" r:id="rId7"/>
    <p:sldId id="272" r:id="rId8"/>
    <p:sldId id="281" r:id="rId9"/>
    <p:sldId id="268" r:id="rId10"/>
    <p:sldId id="269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embeddedFontLst>
    <p:embeddedFont>
      <p:font typeface="Cairo" panose="00000800000000000000" pitchFamily="2" charset="-78"/>
      <p:regular r:id="rId19"/>
      <p:bold r:id="rId20"/>
    </p:embeddedFont>
    <p:embeddedFont>
      <p:font typeface="Cairo Light" panose="00000400000000000000" pitchFamily="2" charset="-78"/>
      <p:regular r:id="rId21"/>
      <p:bold r:id="rId22"/>
    </p:embeddedFont>
    <p:embeddedFont>
      <p:font typeface="Cairo Medium" panose="020B0604020202020204" charset="-78"/>
      <p:regular r:id="rId23"/>
      <p:bold r:id="rId24"/>
    </p:embeddedFont>
    <p:embeddedFont>
      <p:font typeface="Changa" panose="020B0604020202020204" charset="-78"/>
      <p:regular r:id="rId25"/>
      <p:bold r:id="rId26"/>
    </p:embeddedFont>
    <p:embeddedFont>
      <p:font typeface="Changa ExtraBold" panose="020B0604020202020204" charset="-78"/>
      <p:bold r:id="rId27"/>
    </p:embeddedFont>
    <p:embeddedFont>
      <p:font typeface="Changa ExtraLight" panose="020B0604020202020204" charset="-78"/>
      <p:regular r:id="rId28"/>
      <p:bold r:id="rId29"/>
    </p:embeddedFont>
    <p:embeddedFont>
      <p:font typeface="Open Sans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">
          <p15:clr>
            <a:srgbClr val="A4A3A4"/>
          </p15:clr>
        </p15:guide>
        <p15:guide id="4" pos="7296">
          <p15:clr>
            <a:srgbClr val="A4A3A4"/>
          </p15:clr>
        </p15:guide>
        <p15:guide id="5" orient="horz" pos="45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CC6ABD-8C87-49E0-8B4A-6AE1153E916D}">
  <a:tblStyle styleId="{07CC6ABD-8C87-49E0-8B4A-6AE1153E91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24" y="44"/>
      </p:cViewPr>
      <p:guideLst>
        <p:guide orient="horz" pos="2160"/>
        <p:guide pos="3840"/>
        <p:guide pos="384"/>
        <p:guide pos="7296"/>
        <p:guide orient="horz" pos="45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84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A7B2D0-0936-3400-F062-9C874F733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2E243-0FB2-17BF-CD11-4160FB6992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BCBC0-F09E-44FE-8C4E-4FD8F8E5A50A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7A5A6-32C4-D1B7-D6DD-1790BC15E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C6AE3-4DE7-B98C-D38B-F7637D2804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B7D7-5FD0-455C-975C-3C32F42F5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b656233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25b656233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0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line&#10;&#10;Description automatically generated with medium confidence">
            <a:extLst>
              <a:ext uri="{FF2B5EF4-FFF2-40B4-BE49-F238E27FC236}">
                <a16:creationId xmlns:a16="http://schemas.microsoft.com/office/drawing/2014/main" id="{618F0D4D-63BD-514F-0CF4-081C7FAAA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19017" y="0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" name="Google Shape;107;p32"/>
          <p:cNvPicPr preferRelativeResize="0"/>
          <p:nvPr/>
        </p:nvPicPr>
        <p:blipFill rotWithShape="1">
          <a:blip r:embed="rId4">
            <a:alphaModFix/>
          </a:blip>
          <a:srcRect l="31605" t="10441" r="31919" b="16746"/>
          <a:stretch/>
        </p:blipFill>
        <p:spPr>
          <a:xfrm>
            <a:off x="9744064" y="391941"/>
            <a:ext cx="1871203" cy="17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2"/>
          <p:cNvSpPr txBox="1"/>
          <p:nvPr/>
        </p:nvSpPr>
        <p:spPr>
          <a:xfrm>
            <a:off x="3430718" y="2189742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100" b="1" dirty="0" err="1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فئة</a:t>
            </a:r>
            <a:r>
              <a:rPr lang="en-ID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 </a:t>
            </a:r>
            <a:r>
              <a:rPr lang="ar-BH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البرامج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pic>
        <p:nvPicPr>
          <p:cNvPr id="5" name="Picture 4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2B345491-49CB-8880-56FA-8A121797C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53" y="-663365"/>
            <a:ext cx="4566584" cy="3502570"/>
          </a:xfrm>
          <a:prstGeom prst="rect">
            <a:avLst/>
          </a:prstGeom>
        </p:spPr>
      </p:pic>
      <p:sp>
        <p:nvSpPr>
          <p:cNvPr id="6" name="Google Shape;108;p32">
            <a:extLst>
              <a:ext uri="{FF2B5EF4-FFF2-40B4-BE49-F238E27FC236}">
                <a16:creationId xmlns:a16="http://schemas.microsoft.com/office/drawing/2014/main" id="{85B4AE68-DF8E-4B3D-BFE6-DAFF3A2C92FC}"/>
              </a:ext>
            </a:extLst>
          </p:cNvPr>
          <p:cNvSpPr txBox="1"/>
          <p:nvPr/>
        </p:nvSpPr>
        <p:spPr>
          <a:xfrm>
            <a:off x="3430718" y="3699304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اسم الشركة – مقدم الفكرة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119" name="Google Shape;119;p33"/>
          <p:cNvSpPr txBox="1"/>
          <p:nvPr/>
        </p:nvSpPr>
        <p:spPr>
          <a:xfrm>
            <a:off x="2215942" y="5208866"/>
            <a:ext cx="74398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2000" dirty="0">
                <a:solidFill>
                  <a:srgbClr val="FF0000"/>
                </a:solidFill>
                <a:highlight>
                  <a:srgbClr val="FFFF00"/>
                </a:highlight>
                <a:latin typeface="Changa"/>
                <a:ea typeface="Changa"/>
                <a:cs typeface="Changa"/>
                <a:sym typeface="Changa"/>
              </a:rPr>
              <a:t>يرجى التأكد من استكمال جميع المعلومات في الاستمارة </a:t>
            </a:r>
            <a:endParaRPr sz="2000" dirty="0">
              <a:solidFill>
                <a:srgbClr val="FF0000"/>
              </a:solidFill>
              <a:highlight>
                <a:srgbClr val="FFFF00"/>
              </a:highlight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194153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التكلفة المالية المقترحة للعمل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6C06B8-539A-8BA8-3F92-9515EC89D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42744"/>
              </p:ext>
            </p:extLst>
          </p:nvPr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940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r" rtl="1"/>
                      <a:r>
                        <a:rPr lang="ar-BH" sz="1400" b="1" dirty="0"/>
                        <a:t>البند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400" b="1" dirty="0"/>
                        <a:t>التكلفة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sz="1400" b="1" dirty="0">
                          <a:solidFill>
                            <a:srgbClr val="0070C0"/>
                          </a:solidFill>
                        </a:rPr>
                        <a:t>التكلفة</a:t>
                      </a:r>
                      <a:r>
                        <a:rPr lang="ar-BH" sz="1400" b="1" baseline="0" dirty="0">
                          <a:solidFill>
                            <a:srgbClr val="0070C0"/>
                          </a:solidFill>
                        </a:rPr>
                        <a:t> الكلية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69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50" y="-12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2"/>
          <p:cNvSpPr txBox="1"/>
          <p:nvPr/>
        </p:nvSpPr>
        <p:spPr>
          <a:xfrm>
            <a:off x="2226734" y="1581904"/>
            <a:ext cx="7021470" cy="3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sz="8000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الملاحق</a:t>
            </a:r>
            <a:endParaRPr sz="2700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9634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6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8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6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1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/>
          <p:nvPr/>
        </p:nvSpPr>
        <p:spPr>
          <a:xfrm>
            <a:off x="11432904" y="6318228"/>
            <a:ext cx="59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1" u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33"/>
          <p:cNvSpPr/>
          <p:nvPr/>
        </p:nvSpPr>
        <p:spPr>
          <a:xfrm>
            <a:off x="0" y="0"/>
            <a:ext cx="37947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3"/>
          <p:cNvSpPr txBox="1"/>
          <p:nvPr/>
        </p:nvSpPr>
        <p:spPr>
          <a:xfrm>
            <a:off x="247800" y="2764700"/>
            <a:ext cx="32991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محتويات</a:t>
            </a:r>
            <a:r>
              <a:rPr lang="en-ID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 </a:t>
            </a:r>
            <a:r>
              <a:rPr lang="en-ID" sz="4000" dirty="0" err="1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استمارة</a:t>
            </a:r>
            <a:r>
              <a:rPr lang="en-ID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 </a:t>
            </a:r>
            <a:endParaRPr lang="ar-BH" sz="4000"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فئة البرامج</a:t>
            </a:r>
            <a:endParaRPr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</p:txBody>
      </p:sp>
      <p:pic>
        <p:nvPicPr>
          <p:cNvPr id="2" name="Picture 1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C9266B6E-D610-B7A7-0AC0-DCA64285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6" y="297955"/>
            <a:ext cx="2827628" cy="2168790"/>
          </a:xfrm>
          <a:prstGeom prst="rect">
            <a:avLst/>
          </a:prstGeom>
        </p:spPr>
      </p:pic>
      <p:sp>
        <p:nvSpPr>
          <p:cNvPr id="3" name="Google Shape;113;p33">
            <a:extLst>
              <a:ext uri="{FF2B5EF4-FFF2-40B4-BE49-F238E27FC236}">
                <a16:creationId xmlns:a16="http://schemas.microsoft.com/office/drawing/2014/main" id="{00A9A966-36E6-8702-50E4-975FB48E6A20}"/>
              </a:ext>
            </a:extLst>
          </p:cNvPr>
          <p:cNvSpPr txBox="1"/>
          <p:nvPr/>
        </p:nvSpPr>
        <p:spPr>
          <a:xfrm>
            <a:off x="8702350" y="1248950"/>
            <a:ext cx="17382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صاحب الفكرة</a:t>
            </a:r>
            <a:b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اسم الشركة - الفرد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" name="Google Shape;121;p33">
            <a:extLst>
              <a:ext uri="{FF2B5EF4-FFF2-40B4-BE49-F238E27FC236}">
                <a16:creationId xmlns:a16="http://schemas.microsoft.com/office/drawing/2014/main" id="{E5CDF8D6-8D01-793C-DFA2-CD7C44EA4BD5}"/>
              </a:ext>
            </a:extLst>
          </p:cNvPr>
          <p:cNvSpPr/>
          <p:nvPr/>
        </p:nvSpPr>
        <p:spPr>
          <a:xfrm>
            <a:off x="10676587" y="45165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2;p33">
            <a:extLst>
              <a:ext uri="{FF2B5EF4-FFF2-40B4-BE49-F238E27FC236}">
                <a16:creationId xmlns:a16="http://schemas.microsoft.com/office/drawing/2014/main" id="{815A46FA-FF94-0270-551B-D4F15DAE23D5}"/>
              </a:ext>
            </a:extLst>
          </p:cNvPr>
          <p:cNvSpPr txBox="1"/>
          <p:nvPr/>
        </p:nvSpPr>
        <p:spPr>
          <a:xfrm>
            <a:off x="8702350" y="603550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اسم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ar-BH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البرنامج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6" name="Google Shape;123;p33">
            <a:extLst>
              <a:ext uri="{FF2B5EF4-FFF2-40B4-BE49-F238E27FC236}">
                <a16:creationId xmlns:a16="http://schemas.microsoft.com/office/drawing/2014/main" id="{A3667897-CE43-1B6D-787C-E38699456E3F}"/>
              </a:ext>
            </a:extLst>
          </p:cNvPr>
          <p:cNvSpPr/>
          <p:nvPr/>
        </p:nvSpPr>
        <p:spPr>
          <a:xfrm>
            <a:off x="10676587" y="5273527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24;p33">
            <a:extLst>
              <a:ext uri="{FF2B5EF4-FFF2-40B4-BE49-F238E27FC236}">
                <a16:creationId xmlns:a16="http://schemas.microsoft.com/office/drawing/2014/main" id="{1534544C-8CD1-76C9-EDA1-C476615F878F}"/>
              </a:ext>
            </a:extLst>
          </p:cNvPr>
          <p:cNvSpPr/>
          <p:nvPr/>
        </p:nvSpPr>
        <p:spPr>
          <a:xfrm>
            <a:off x="7563000" y="552507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5;p33">
            <a:extLst>
              <a:ext uri="{FF2B5EF4-FFF2-40B4-BE49-F238E27FC236}">
                <a16:creationId xmlns:a16="http://schemas.microsoft.com/office/drawing/2014/main" id="{DB06B98B-2E43-6FB5-F721-0CE30EA5A251}"/>
              </a:ext>
            </a:extLst>
          </p:cNvPr>
          <p:cNvSpPr/>
          <p:nvPr/>
        </p:nvSpPr>
        <p:spPr>
          <a:xfrm>
            <a:off x="7562937" y="1537332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6;p33">
            <a:extLst>
              <a:ext uri="{FF2B5EF4-FFF2-40B4-BE49-F238E27FC236}">
                <a16:creationId xmlns:a16="http://schemas.microsoft.com/office/drawing/2014/main" id="{704DF36A-C813-13CE-B18E-3512818A102C}"/>
              </a:ext>
            </a:extLst>
          </p:cNvPr>
          <p:cNvSpPr txBox="1"/>
          <p:nvPr/>
        </p:nvSpPr>
        <p:spPr>
          <a:xfrm>
            <a:off x="8702350" y="2240550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نوع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ar-BH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البرنامج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0" name="Google Shape;127;p33">
            <a:extLst>
              <a:ext uri="{FF2B5EF4-FFF2-40B4-BE49-F238E27FC236}">
                <a16:creationId xmlns:a16="http://schemas.microsoft.com/office/drawing/2014/main" id="{62576488-7AE8-8E48-B2D4-109EE5416737}"/>
              </a:ext>
            </a:extLst>
          </p:cNvPr>
          <p:cNvSpPr/>
          <p:nvPr/>
        </p:nvSpPr>
        <p:spPr>
          <a:xfrm>
            <a:off x="7563000" y="2343382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8;p33">
            <a:extLst>
              <a:ext uri="{FF2B5EF4-FFF2-40B4-BE49-F238E27FC236}">
                <a16:creationId xmlns:a16="http://schemas.microsoft.com/office/drawing/2014/main" id="{B1F064BF-BDA8-776E-F199-5B274B748F52}"/>
              </a:ext>
            </a:extLst>
          </p:cNvPr>
          <p:cNvSpPr txBox="1"/>
          <p:nvPr/>
        </p:nvSpPr>
        <p:spPr>
          <a:xfrm>
            <a:off x="8702350" y="309100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نبذة عامة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2" name="Google Shape;129;p33">
            <a:extLst>
              <a:ext uri="{FF2B5EF4-FFF2-40B4-BE49-F238E27FC236}">
                <a16:creationId xmlns:a16="http://schemas.microsoft.com/office/drawing/2014/main" id="{8F392734-31C2-63DB-22A2-59732076D6AA}"/>
              </a:ext>
            </a:extLst>
          </p:cNvPr>
          <p:cNvSpPr txBox="1"/>
          <p:nvPr/>
        </p:nvSpPr>
        <p:spPr>
          <a:xfrm>
            <a:off x="8702350" y="3880125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فريق العمل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3" name="Google Shape;130;p33">
            <a:extLst>
              <a:ext uri="{FF2B5EF4-FFF2-40B4-BE49-F238E27FC236}">
                <a16:creationId xmlns:a16="http://schemas.microsoft.com/office/drawing/2014/main" id="{469DB14A-8941-CC02-A1B1-6B47965BFA77}"/>
              </a:ext>
            </a:extLst>
          </p:cNvPr>
          <p:cNvSpPr/>
          <p:nvPr/>
        </p:nvSpPr>
        <p:spPr>
          <a:xfrm>
            <a:off x="10676500" y="48287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" name="Google Shape;131;p33">
            <a:extLst>
              <a:ext uri="{FF2B5EF4-FFF2-40B4-BE49-F238E27FC236}">
                <a16:creationId xmlns:a16="http://schemas.microsoft.com/office/drawing/2014/main" id="{BA07DEAC-6993-69F4-3AA1-F3F4681FD9D8}"/>
              </a:ext>
            </a:extLst>
          </p:cNvPr>
          <p:cNvSpPr/>
          <p:nvPr/>
        </p:nvSpPr>
        <p:spPr>
          <a:xfrm>
            <a:off x="10676500" y="130145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2;p33">
            <a:extLst>
              <a:ext uri="{FF2B5EF4-FFF2-40B4-BE49-F238E27FC236}">
                <a16:creationId xmlns:a16="http://schemas.microsoft.com/office/drawing/2014/main" id="{C7613A56-7E0D-8269-54F6-14C819DCAFC4}"/>
              </a:ext>
            </a:extLst>
          </p:cNvPr>
          <p:cNvSpPr/>
          <p:nvPr/>
        </p:nvSpPr>
        <p:spPr>
          <a:xfrm>
            <a:off x="10676562" y="21200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3;p33">
            <a:extLst>
              <a:ext uri="{FF2B5EF4-FFF2-40B4-BE49-F238E27FC236}">
                <a16:creationId xmlns:a16="http://schemas.microsoft.com/office/drawing/2014/main" id="{3BF8171C-A67C-B6E9-8110-CB0522C0C0FE}"/>
              </a:ext>
            </a:extLst>
          </p:cNvPr>
          <p:cNvSpPr/>
          <p:nvPr/>
        </p:nvSpPr>
        <p:spPr>
          <a:xfrm>
            <a:off x="10676500" y="293860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4;p33">
            <a:extLst>
              <a:ext uri="{FF2B5EF4-FFF2-40B4-BE49-F238E27FC236}">
                <a16:creationId xmlns:a16="http://schemas.microsoft.com/office/drawing/2014/main" id="{50DAD2AA-2D4E-1F9B-1421-9B3681099194}"/>
              </a:ext>
            </a:extLst>
          </p:cNvPr>
          <p:cNvSpPr/>
          <p:nvPr/>
        </p:nvSpPr>
        <p:spPr>
          <a:xfrm>
            <a:off x="10676562" y="37595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5;p33">
            <a:extLst>
              <a:ext uri="{FF2B5EF4-FFF2-40B4-BE49-F238E27FC236}">
                <a16:creationId xmlns:a16="http://schemas.microsoft.com/office/drawing/2014/main" id="{C70E1095-F4A4-7A41-AE91-3C99DE262EF8}"/>
              </a:ext>
            </a:extLst>
          </p:cNvPr>
          <p:cNvSpPr txBox="1"/>
          <p:nvPr/>
        </p:nvSpPr>
        <p:spPr>
          <a:xfrm>
            <a:off x="8027719" y="5394125"/>
            <a:ext cx="2347181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مواقع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تصوير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ar-BH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البرنامج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9" name="Google Shape;136;p33">
            <a:extLst>
              <a:ext uri="{FF2B5EF4-FFF2-40B4-BE49-F238E27FC236}">
                <a16:creationId xmlns:a16="http://schemas.microsoft.com/office/drawing/2014/main" id="{4182BACE-F974-239C-D80D-C63D02688FD6}"/>
              </a:ext>
            </a:extLst>
          </p:cNvPr>
          <p:cNvSpPr txBox="1"/>
          <p:nvPr/>
        </p:nvSpPr>
        <p:spPr>
          <a:xfrm>
            <a:off x="7861465" y="4637200"/>
            <a:ext cx="2513435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مدة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ar-BH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البرنامج وحلقاتها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20" name="Google Shape;137;p33">
            <a:extLst>
              <a:ext uri="{FF2B5EF4-FFF2-40B4-BE49-F238E27FC236}">
                <a16:creationId xmlns:a16="http://schemas.microsoft.com/office/drawing/2014/main" id="{DD11B590-9D59-7CD6-2FAF-75AB148AF2DC}"/>
              </a:ext>
            </a:extLst>
          </p:cNvPr>
          <p:cNvSpPr txBox="1"/>
          <p:nvPr/>
        </p:nvSpPr>
        <p:spPr>
          <a:xfrm>
            <a:off x="3962150" y="625382"/>
            <a:ext cx="3299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D" sz="16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المعدات</a:t>
            </a: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6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الفنية</a:t>
            </a: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6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المخصصة</a:t>
            </a: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ar-BH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للبرنامج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مثال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(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نوع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الكاميرا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الإضاءة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برامج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المونتاج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وتصحيح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الألوان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).</a:t>
            </a:r>
            <a:endParaRPr dirty="0">
              <a:solidFill>
                <a:srgbClr val="262626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21" name="Google Shape;138;p33">
            <a:extLst>
              <a:ext uri="{FF2B5EF4-FFF2-40B4-BE49-F238E27FC236}">
                <a16:creationId xmlns:a16="http://schemas.microsoft.com/office/drawing/2014/main" id="{19798D5E-AF9E-994D-B900-BBE9112E348E}"/>
              </a:ext>
            </a:extLst>
          </p:cNvPr>
          <p:cNvSpPr txBox="1"/>
          <p:nvPr/>
        </p:nvSpPr>
        <p:spPr>
          <a:xfrm>
            <a:off x="3962150" y="2463982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سكريبت للحلقات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22" name="Google Shape;139;p33">
            <a:extLst>
              <a:ext uri="{FF2B5EF4-FFF2-40B4-BE49-F238E27FC236}">
                <a16:creationId xmlns:a16="http://schemas.microsoft.com/office/drawing/2014/main" id="{CC1182DF-92D5-1221-DB63-6BEA4D9E8D1A}"/>
              </a:ext>
            </a:extLst>
          </p:cNvPr>
          <p:cNvSpPr txBox="1"/>
          <p:nvPr/>
        </p:nvSpPr>
        <p:spPr>
          <a:xfrm>
            <a:off x="3962150" y="1407832"/>
            <a:ext cx="3299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مرفقات</a:t>
            </a:r>
            <a:b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صور، فيديوهات، وصلات لبرامج مشابهة، (References)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23" name="Google Shape;140;p33">
            <a:extLst>
              <a:ext uri="{FF2B5EF4-FFF2-40B4-BE49-F238E27FC236}">
                <a16:creationId xmlns:a16="http://schemas.microsoft.com/office/drawing/2014/main" id="{B951AAF4-F19E-ACCF-BB7C-16FACE51F78A}"/>
              </a:ext>
            </a:extLst>
          </p:cNvPr>
          <p:cNvSpPr txBox="1"/>
          <p:nvPr/>
        </p:nvSpPr>
        <p:spPr>
          <a:xfrm>
            <a:off x="10676575" y="48287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4" name="Google Shape;141;p33">
            <a:extLst>
              <a:ext uri="{FF2B5EF4-FFF2-40B4-BE49-F238E27FC236}">
                <a16:creationId xmlns:a16="http://schemas.microsoft.com/office/drawing/2014/main" id="{F3181586-EA32-0F00-A8EB-9566D3673FC8}"/>
              </a:ext>
            </a:extLst>
          </p:cNvPr>
          <p:cNvSpPr txBox="1"/>
          <p:nvPr/>
        </p:nvSpPr>
        <p:spPr>
          <a:xfrm>
            <a:off x="10676575" y="130145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2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5" name="Google Shape;142;p33">
            <a:extLst>
              <a:ext uri="{FF2B5EF4-FFF2-40B4-BE49-F238E27FC236}">
                <a16:creationId xmlns:a16="http://schemas.microsoft.com/office/drawing/2014/main" id="{CEEE474D-7845-A74D-1527-64AEE5A0C617}"/>
              </a:ext>
            </a:extLst>
          </p:cNvPr>
          <p:cNvSpPr txBox="1"/>
          <p:nvPr/>
        </p:nvSpPr>
        <p:spPr>
          <a:xfrm>
            <a:off x="10676575" y="2113763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3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6" name="Google Shape;143;p33">
            <a:extLst>
              <a:ext uri="{FF2B5EF4-FFF2-40B4-BE49-F238E27FC236}">
                <a16:creationId xmlns:a16="http://schemas.microsoft.com/office/drawing/2014/main" id="{59A6A82D-FF50-B8F2-8FD6-5B2FF9BE35B2}"/>
              </a:ext>
            </a:extLst>
          </p:cNvPr>
          <p:cNvSpPr txBox="1"/>
          <p:nvPr/>
        </p:nvSpPr>
        <p:spPr>
          <a:xfrm>
            <a:off x="10676575" y="293232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4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7" name="Google Shape;144;p33">
            <a:extLst>
              <a:ext uri="{FF2B5EF4-FFF2-40B4-BE49-F238E27FC236}">
                <a16:creationId xmlns:a16="http://schemas.microsoft.com/office/drawing/2014/main" id="{3163EE26-508A-2D48-A131-AAF926ACEE40}"/>
              </a:ext>
            </a:extLst>
          </p:cNvPr>
          <p:cNvSpPr txBox="1"/>
          <p:nvPr/>
        </p:nvSpPr>
        <p:spPr>
          <a:xfrm>
            <a:off x="10676575" y="373750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5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8" name="Google Shape;145;p33">
            <a:extLst>
              <a:ext uri="{FF2B5EF4-FFF2-40B4-BE49-F238E27FC236}">
                <a16:creationId xmlns:a16="http://schemas.microsoft.com/office/drawing/2014/main" id="{8AA56AC7-AAD9-F7CC-E8EA-C1385ED26965}"/>
              </a:ext>
            </a:extLst>
          </p:cNvPr>
          <p:cNvSpPr txBox="1"/>
          <p:nvPr/>
        </p:nvSpPr>
        <p:spPr>
          <a:xfrm>
            <a:off x="10676575" y="451652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6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9" name="Google Shape;146;p33">
            <a:extLst>
              <a:ext uri="{FF2B5EF4-FFF2-40B4-BE49-F238E27FC236}">
                <a16:creationId xmlns:a16="http://schemas.microsoft.com/office/drawing/2014/main" id="{5800A578-649F-9BF6-312C-C1A203037316}"/>
              </a:ext>
            </a:extLst>
          </p:cNvPr>
          <p:cNvSpPr txBox="1"/>
          <p:nvPr/>
        </p:nvSpPr>
        <p:spPr>
          <a:xfrm>
            <a:off x="10676575" y="5273527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7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0" name="Google Shape;147;p33">
            <a:extLst>
              <a:ext uri="{FF2B5EF4-FFF2-40B4-BE49-F238E27FC236}">
                <a16:creationId xmlns:a16="http://schemas.microsoft.com/office/drawing/2014/main" id="{B3FAF03A-E065-808A-B750-0053D28A13EB}"/>
              </a:ext>
            </a:extLst>
          </p:cNvPr>
          <p:cNvSpPr txBox="1"/>
          <p:nvPr/>
        </p:nvSpPr>
        <p:spPr>
          <a:xfrm>
            <a:off x="7562925" y="54624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8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1" name="Google Shape;148;p33">
            <a:extLst>
              <a:ext uri="{FF2B5EF4-FFF2-40B4-BE49-F238E27FC236}">
                <a16:creationId xmlns:a16="http://schemas.microsoft.com/office/drawing/2014/main" id="{C2876761-69DF-3B83-1AAE-6E14D503E54B}"/>
              </a:ext>
            </a:extLst>
          </p:cNvPr>
          <p:cNvSpPr txBox="1"/>
          <p:nvPr/>
        </p:nvSpPr>
        <p:spPr>
          <a:xfrm>
            <a:off x="7562925" y="1531057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9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2" name="Google Shape;149;p33">
            <a:extLst>
              <a:ext uri="{FF2B5EF4-FFF2-40B4-BE49-F238E27FC236}">
                <a16:creationId xmlns:a16="http://schemas.microsoft.com/office/drawing/2014/main" id="{536D6FD5-D76C-1DE4-36A6-4B1674922432}"/>
              </a:ext>
            </a:extLst>
          </p:cNvPr>
          <p:cNvSpPr txBox="1"/>
          <p:nvPr/>
        </p:nvSpPr>
        <p:spPr>
          <a:xfrm>
            <a:off x="7562925" y="2355907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10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3" name="Google Shape;150;p33">
            <a:extLst>
              <a:ext uri="{FF2B5EF4-FFF2-40B4-BE49-F238E27FC236}">
                <a16:creationId xmlns:a16="http://schemas.microsoft.com/office/drawing/2014/main" id="{F6E5EFD1-83E5-BB63-CFD4-E2DACCBB2C08}"/>
              </a:ext>
            </a:extLst>
          </p:cNvPr>
          <p:cNvSpPr/>
          <p:nvPr/>
        </p:nvSpPr>
        <p:spPr>
          <a:xfrm>
            <a:off x="7563000" y="3101557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51;p33">
            <a:extLst>
              <a:ext uri="{FF2B5EF4-FFF2-40B4-BE49-F238E27FC236}">
                <a16:creationId xmlns:a16="http://schemas.microsoft.com/office/drawing/2014/main" id="{F34F9849-BF7E-FC17-CA88-5E4A42956949}"/>
              </a:ext>
            </a:extLst>
          </p:cNvPr>
          <p:cNvSpPr txBox="1"/>
          <p:nvPr/>
        </p:nvSpPr>
        <p:spPr>
          <a:xfrm>
            <a:off x="3962150" y="3222157"/>
            <a:ext cx="3299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خطة التسويق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35" name="Google Shape;152;p33">
            <a:extLst>
              <a:ext uri="{FF2B5EF4-FFF2-40B4-BE49-F238E27FC236}">
                <a16:creationId xmlns:a16="http://schemas.microsoft.com/office/drawing/2014/main" id="{A904A229-0BCC-74B9-3E84-F564BE14B8C9}"/>
              </a:ext>
            </a:extLst>
          </p:cNvPr>
          <p:cNvSpPr txBox="1"/>
          <p:nvPr/>
        </p:nvSpPr>
        <p:spPr>
          <a:xfrm>
            <a:off x="7562925" y="3114082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6" name="Google Shape;153;p33">
            <a:extLst>
              <a:ext uri="{FF2B5EF4-FFF2-40B4-BE49-F238E27FC236}">
                <a16:creationId xmlns:a16="http://schemas.microsoft.com/office/drawing/2014/main" id="{009D7F4F-26D5-BF3E-C307-836ACBCAE3E1}"/>
              </a:ext>
            </a:extLst>
          </p:cNvPr>
          <p:cNvSpPr/>
          <p:nvPr/>
        </p:nvSpPr>
        <p:spPr>
          <a:xfrm>
            <a:off x="7563000" y="3859732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54;p33">
            <a:extLst>
              <a:ext uri="{FF2B5EF4-FFF2-40B4-BE49-F238E27FC236}">
                <a16:creationId xmlns:a16="http://schemas.microsoft.com/office/drawing/2014/main" id="{6698D2C9-A9B2-7A4B-C01A-C4FB7CEAD63C}"/>
              </a:ext>
            </a:extLst>
          </p:cNvPr>
          <p:cNvSpPr txBox="1"/>
          <p:nvPr/>
        </p:nvSpPr>
        <p:spPr>
          <a:xfrm>
            <a:off x="3962150" y="3980332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الخطة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المالية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(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التكلفة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التقريبية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)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38" name="Google Shape;155;p33">
            <a:extLst>
              <a:ext uri="{FF2B5EF4-FFF2-40B4-BE49-F238E27FC236}">
                <a16:creationId xmlns:a16="http://schemas.microsoft.com/office/drawing/2014/main" id="{AFC7E468-CAED-83B3-976F-57F2CC6E7A26}"/>
              </a:ext>
            </a:extLst>
          </p:cNvPr>
          <p:cNvSpPr txBox="1"/>
          <p:nvPr/>
        </p:nvSpPr>
        <p:spPr>
          <a:xfrm>
            <a:off x="7562925" y="3872257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12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نبذة عن الشركة أو المتقدم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سنوات الخبرة ، أبرز الأعمال ، المجالات التي تعمل بها ...يرجى كتابة النص المقترح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3FE27CA6-7C0A-B319-0F6B-19306CDCB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719764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 فكرة البرنامج واسمه المقترح ومدته ومدة كل حلقة: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AEBBFB-3185-5BDC-E995-7930354E4F96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شرح فكرة البرنامج  ومدته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410150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ما هو جانب الابتكار والإبداع في فكرة البرنامج :</a:t>
                      </a: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الذي يجعل الفكرة مميزة وتستحق التنفيذ مثلا ؟</a:t>
            </a: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BC008D58-6744-54FD-F3FB-A4A484034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10947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قالب البرنامج المقترح  والهدف من فكرته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17C8B2-7979-7DC0-F896-9F987DD40105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برامج منوعات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برامج الاطفال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البرامج الشبابية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البرامج التقنية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البرامج الاخبارية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البرامج الاقتصادية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البودكسات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اخرى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7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475104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مواقع تصوير البرنامج المقترحة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حال وجود مواقع مقترحة يرجى ذكرها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oogle Shape;168;p34">
            <a:extLst>
              <a:ext uri="{FF2B5EF4-FFF2-40B4-BE49-F238E27FC236}">
                <a16:creationId xmlns:a16="http://schemas.microsoft.com/office/drawing/2014/main" id="{76D13DE6-2767-5D33-1297-B8B611458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223475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المعدات الفنية المخصصة للبرنامج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1546B0-A89C-017B-B428-A548ED816A83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هي أبرز المعدات الفنية التي سيتم استخدامها في التصوير والانتاج 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546438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سيناريو 3 حلقات للبرنامج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كتابة السيناريو المقترح هنا او ارفاقه في ملف منفصل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8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300104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فريق العمل المقترح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730D8C-FDF4-8F4A-4467-7F0ED9740B33}"/>
              </a:ext>
            </a:extLst>
          </p:cNvPr>
          <p:cNvGraphicFramePr>
            <a:graphicFrameLocks noGrp="1"/>
          </p:cNvGraphicFramePr>
          <p:nvPr/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07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ctr" rtl="1"/>
                      <a:r>
                        <a:rPr lang="ar-BH" sz="1400" b="1" dirty="0"/>
                        <a:t>الأسم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400" b="1" dirty="0"/>
                        <a:t>المهمة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06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خطة عمل التصوير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كتابة الخطة المقترحة لتصوير العمل  المقترح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6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223456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خطة التسويق للبرنامج المقترح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معلومات خطتك التسويقية للفكرة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42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74C"/>
      </a:accent1>
      <a:accent2>
        <a:srgbClr val="2A2C29"/>
      </a:accent2>
      <a:accent3>
        <a:srgbClr val="A29E8D"/>
      </a:accent3>
      <a:accent4>
        <a:srgbClr val="46121F"/>
      </a:accent4>
      <a:accent5>
        <a:srgbClr val="8C2E39"/>
      </a:accent5>
      <a:accent6>
        <a:srgbClr val="B139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351</Words>
  <Application>Microsoft Office PowerPoint</Application>
  <PresentationFormat>Widescreen</PresentationFormat>
  <Paragraphs>86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Cairo Light</vt:lpstr>
      <vt:lpstr>Cairo Medium</vt:lpstr>
      <vt:lpstr>Calibri</vt:lpstr>
      <vt:lpstr>Cairo</vt:lpstr>
      <vt:lpstr>Arial</vt:lpstr>
      <vt:lpstr>Changa ExtraLight</vt:lpstr>
      <vt:lpstr>Changa</vt:lpstr>
      <vt:lpstr>Changa ExtraBold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Muhannad Alnoaimi</cp:lastModifiedBy>
  <cp:revision>10</cp:revision>
  <dcterms:modified xsi:type="dcterms:W3CDTF">2024-04-28T09:52:06Z</dcterms:modified>
</cp:coreProperties>
</file>