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81" r:id="rId9"/>
    <p:sldId id="290" r:id="rId10"/>
    <p:sldId id="291" r:id="rId11"/>
    <p:sldId id="292" r:id="rId12"/>
    <p:sldId id="277" r:id="rId13"/>
    <p:sldId id="293" r:id="rId14"/>
    <p:sldId id="294" r:id="rId15"/>
    <p:sldId id="295" r:id="rId16"/>
  </p:sldIdLst>
  <p:sldSz cx="12192000" cy="6858000"/>
  <p:notesSz cx="6858000" cy="9144000"/>
  <p:embeddedFontLst>
    <p:embeddedFont>
      <p:font typeface="Cairo" panose="020B0604020202020204" charset="-78"/>
      <p:regular r:id="rId19"/>
      <p:bold r:id="rId20"/>
    </p:embeddedFont>
    <p:embeddedFont>
      <p:font typeface="Cairo Light" panose="00000400000000000000" charset="-78"/>
      <p:regular r:id="rId21"/>
      <p:bold r:id="rId22"/>
    </p:embeddedFont>
    <p:embeddedFont>
      <p:font typeface="Cairo Medium" panose="020B0604020202020204" charset="-78"/>
      <p:regular r:id="rId23"/>
      <p:bold r:id="rId24"/>
    </p:embeddedFont>
    <p:embeddedFont>
      <p:font typeface="Changa" panose="020B0604020202020204" charset="-78"/>
      <p:regular r:id="rId25"/>
      <p:bold r:id="rId26"/>
    </p:embeddedFont>
    <p:embeddedFont>
      <p:font typeface="Changa ExtraBold" panose="020B0604020202020204" charset="-78"/>
      <p:bold r:id="rId27"/>
    </p:embeddedFont>
    <p:embeddedFont>
      <p:font typeface="Changa ExtraLight" panose="020B0604020202020204" charset="-78"/>
      <p:regular r:id="rId28"/>
      <p:bold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45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CC6ABD-8C87-49E0-8B4A-6AE1153E916D}">
  <a:tblStyle styleId="{07CC6ABD-8C87-49E0-8B4A-6AE1153E91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>
        <p:guide orient="horz" pos="2160"/>
        <p:guide pos="3840"/>
        <p:guide pos="384"/>
        <p:guide pos="7296"/>
        <p:guide orient="horz" pos="45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84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7B2D0-0936-3400-F062-9C874F733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2E243-0FB2-17BF-CD11-4160FB6992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CBC0-F09E-44FE-8C4E-4FD8F8E5A50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7A5A6-32C4-D1B7-D6DD-1790BC15E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C6AE3-4DE7-B98C-D38B-F7637D280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B7D7-5FD0-455C-975C-3C32F42F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656233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5b65623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0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line&#10;&#10;Description automatically generated with medium confidence">
            <a:extLst>
              <a:ext uri="{FF2B5EF4-FFF2-40B4-BE49-F238E27FC236}">
                <a16:creationId xmlns:a16="http://schemas.microsoft.com/office/drawing/2014/main" id="{618F0D4D-63BD-514F-0CF4-081C7FAAA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19017" y="0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32"/>
          <p:cNvPicPr preferRelativeResize="0"/>
          <p:nvPr/>
        </p:nvPicPr>
        <p:blipFill rotWithShape="1">
          <a:blip r:embed="rId4">
            <a:alphaModFix/>
          </a:blip>
          <a:srcRect l="31605" t="10441" r="31919" b="16746"/>
          <a:stretch/>
        </p:blipFill>
        <p:spPr>
          <a:xfrm>
            <a:off x="9744064" y="391941"/>
            <a:ext cx="1871203" cy="1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2"/>
          <p:cNvSpPr txBox="1"/>
          <p:nvPr/>
        </p:nvSpPr>
        <p:spPr>
          <a:xfrm>
            <a:off x="3430718" y="2189742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Programs Category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pic>
        <p:nvPicPr>
          <p:cNvPr id="5" name="Picture 4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2B345491-49CB-8880-56FA-8A121797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3" y="-663365"/>
            <a:ext cx="4566584" cy="3502570"/>
          </a:xfrm>
          <a:prstGeom prst="rect">
            <a:avLst/>
          </a:prstGeom>
        </p:spPr>
      </p:pic>
      <p:sp>
        <p:nvSpPr>
          <p:cNvPr id="6" name="Google Shape;108;p32">
            <a:extLst>
              <a:ext uri="{FF2B5EF4-FFF2-40B4-BE49-F238E27FC236}">
                <a16:creationId xmlns:a16="http://schemas.microsoft.com/office/drawing/2014/main" id="{85B4AE68-DF8E-4B3D-BFE6-DAFF3A2C92FC}"/>
              </a:ext>
            </a:extLst>
          </p:cNvPr>
          <p:cNvSpPr txBox="1"/>
          <p:nvPr/>
        </p:nvSpPr>
        <p:spPr>
          <a:xfrm>
            <a:off x="2739607" y="3622453"/>
            <a:ext cx="639252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Company Name – Presenter of Idea </a:t>
            </a:r>
            <a:endParaRPr lang="en-US"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119" name="Google Shape;119;p33"/>
          <p:cNvSpPr txBox="1"/>
          <p:nvPr/>
        </p:nvSpPr>
        <p:spPr>
          <a:xfrm>
            <a:off x="2215942" y="5208866"/>
            <a:ext cx="74398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hanga"/>
                <a:ea typeface="Changa"/>
                <a:cs typeface="Changa"/>
                <a:sym typeface="Changa"/>
              </a:rPr>
              <a:t>Please Ensure Providing All Required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Financial Plan and Estimated Production Budget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6C06B8-539A-8BA8-3F92-9515EC89D3C5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52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 Cost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Particulars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30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50" y="-12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2"/>
          <p:cNvSpPr txBox="1"/>
          <p:nvPr/>
        </p:nvSpPr>
        <p:spPr>
          <a:xfrm>
            <a:off x="2226734" y="1581904"/>
            <a:ext cx="7021470" cy="3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Attachments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0160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6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9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34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/>
          <p:nvPr/>
        </p:nvSpPr>
        <p:spPr>
          <a:xfrm>
            <a:off x="11432904" y="6318228"/>
            <a:ext cx="59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1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33"/>
          <p:cNvSpPr/>
          <p:nvPr/>
        </p:nvSpPr>
        <p:spPr>
          <a:xfrm>
            <a:off x="0" y="0"/>
            <a:ext cx="37947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3"/>
          <p:cNvSpPr txBox="1"/>
          <p:nvPr/>
        </p:nvSpPr>
        <p:spPr>
          <a:xfrm>
            <a:off x="247800" y="2764700"/>
            <a:ext cx="3299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Programs Category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Form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Contents</a:t>
            </a:r>
            <a:endParaRPr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</p:txBody>
      </p:sp>
      <p:pic>
        <p:nvPicPr>
          <p:cNvPr id="2" name="Picture 1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C9266B6E-D610-B7A7-0AC0-DCA64285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6" y="297955"/>
            <a:ext cx="2827628" cy="2168790"/>
          </a:xfrm>
          <a:prstGeom prst="rect">
            <a:avLst/>
          </a:prstGeom>
        </p:spPr>
      </p:pic>
      <p:sp>
        <p:nvSpPr>
          <p:cNvPr id="3" name="Google Shape;113;p33">
            <a:extLst>
              <a:ext uri="{FF2B5EF4-FFF2-40B4-BE49-F238E27FC236}">
                <a16:creationId xmlns:a16="http://schemas.microsoft.com/office/drawing/2014/main" id="{00A9A966-36E6-8702-50E4-975FB48E6A20}"/>
              </a:ext>
            </a:extLst>
          </p:cNvPr>
          <p:cNvSpPr txBox="1"/>
          <p:nvPr/>
        </p:nvSpPr>
        <p:spPr>
          <a:xfrm>
            <a:off x="5181618" y="1305746"/>
            <a:ext cx="3047422" cy="8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Program Concept copyrights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Company Name – Individual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" name="Google Shape;121;p33">
            <a:extLst>
              <a:ext uri="{FF2B5EF4-FFF2-40B4-BE49-F238E27FC236}">
                <a16:creationId xmlns:a16="http://schemas.microsoft.com/office/drawing/2014/main" id="{E5CDF8D6-8D01-793C-DFA2-CD7C44EA4BD5}"/>
              </a:ext>
            </a:extLst>
          </p:cNvPr>
          <p:cNvSpPr/>
          <p:nvPr/>
        </p:nvSpPr>
        <p:spPr>
          <a:xfrm>
            <a:off x="4586505" y="45261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2;p33">
            <a:extLst>
              <a:ext uri="{FF2B5EF4-FFF2-40B4-BE49-F238E27FC236}">
                <a16:creationId xmlns:a16="http://schemas.microsoft.com/office/drawing/2014/main" id="{815A46FA-FF94-0270-551B-D4F15DAE23D5}"/>
              </a:ext>
            </a:extLst>
          </p:cNvPr>
          <p:cNvSpPr txBox="1"/>
          <p:nvPr/>
        </p:nvSpPr>
        <p:spPr>
          <a:xfrm>
            <a:off x="5476429" y="547762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Program Title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6" name="Google Shape;123;p33">
            <a:extLst>
              <a:ext uri="{FF2B5EF4-FFF2-40B4-BE49-F238E27FC236}">
                <a16:creationId xmlns:a16="http://schemas.microsoft.com/office/drawing/2014/main" id="{A3667897-CE43-1B6D-787C-E38699456E3F}"/>
              </a:ext>
            </a:extLst>
          </p:cNvPr>
          <p:cNvSpPr/>
          <p:nvPr/>
        </p:nvSpPr>
        <p:spPr>
          <a:xfrm>
            <a:off x="4586505" y="5283168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6;p33">
            <a:extLst>
              <a:ext uri="{FF2B5EF4-FFF2-40B4-BE49-F238E27FC236}">
                <a16:creationId xmlns:a16="http://schemas.microsoft.com/office/drawing/2014/main" id="{704DF36A-C813-13CE-B18E-3512818A102C}"/>
              </a:ext>
            </a:extLst>
          </p:cNvPr>
          <p:cNvSpPr txBox="1"/>
          <p:nvPr/>
        </p:nvSpPr>
        <p:spPr>
          <a:xfrm>
            <a:off x="5483360" y="2221562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Program Type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1" name="Google Shape;128;p33">
            <a:extLst>
              <a:ext uri="{FF2B5EF4-FFF2-40B4-BE49-F238E27FC236}">
                <a16:creationId xmlns:a16="http://schemas.microsoft.com/office/drawing/2014/main" id="{B1F064BF-BDA8-776E-F199-5B274B748F52}"/>
              </a:ext>
            </a:extLst>
          </p:cNvPr>
          <p:cNvSpPr txBox="1"/>
          <p:nvPr/>
        </p:nvSpPr>
        <p:spPr>
          <a:xfrm>
            <a:off x="5483360" y="2971714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General Brief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" name="Google Shape;129;p33">
            <a:extLst>
              <a:ext uri="{FF2B5EF4-FFF2-40B4-BE49-F238E27FC236}">
                <a16:creationId xmlns:a16="http://schemas.microsoft.com/office/drawing/2014/main" id="{8F392734-31C2-63DB-22A2-59732076D6AA}"/>
              </a:ext>
            </a:extLst>
          </p:cNvPr>
          <p:cNvSpPr txBox="1"/>
          <p:nvPr/>
        </p:nvSpPr>
        <p:spPr>
          <a:xfrm>
            <a:off x="5450535" y="3807865"/>
            <a:ext cx="180385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Production Crew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3" name="Google Shape;130;p33">
            <a:extLst>
              <a:ext uri="{FF2B5EF4-FFF2-40B4-BE49-F238E27FC236}">
                <a16:creationId xmlns:a16="http://schemas.microsoft.com/office/drawing/2014/main" id="{469DB14A-8941-CC02-A1B1-6B47965BFA77}"/>
              </a:ext>
            </a:extLst>
          </p:cNvPr>
          <p:cNvSpPr/>
          <p:nvPr/>
        </p:nvSpPr>
        <p:spPr>
          <a:xfrm>
            <a:off x="4586418" y="49251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" name="Google Shape;131;p33">
            <a:extLst>
              <a:ext uri="{FF2B5EF4-FFF2-40B4-BE49-F238E27FC236}">
                <a16:creationId xmlns:a16="http://schemas.microsoft.com/office/drawing/2014/main" id="{BA07DEAC-6993-69F4-3AA1-F3F4681FD9D8}"/>
              </a:ext>
            </a:extLst>
          </p:cNvPr>
          <p:cNvSpPr/>
          <p:nvPr/>
        </p:nvSpPr>
        <p:spPr>
          <a:xfrm>
            <a:off x="4586418" y="1311091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2;p33">
            <a:extLst>
              <a:ext uri="{FF2B5EF4-FFF2-40B4-BE49-F238E27FC236}">
                <a16:creationId xmlns:a16="http://schemas.microsoft.com/office/drawing/2014/main" id="{C7613A56-7E0D-8269-54F6-14C819DCAFC4}"/>
              </a:ext>
            </a:extLst>
          </p:cNvPr>
          <p:cNvSpPr/>
          <p:nvPr/>
        </p:nvSpPr>
        <p:spPr>
          <a:xfrm>
            <a:off x="4586480" y="21296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3;p33">
            <a:extLst>
              <a:ext uri="{FF2B5EF4-FFF2-40B4-BE49-F238E27FC236}">
                <a16:creationId xmlns:a16="http://schemas.microsoft.com/office/drawing/2014/main" id="{3BF8171C-A67C-B6E9-8110-CB0522C0C0FE}"/>
              </a:ext>
            </a:extLst>
          </p:cNvPr>
          <p:cNvSpPr/>
          <p:nvPr/>
        </p:nvSpPr>
        <p:spPr>
          <a:xfrm>
            <a:off x="4586418" y="2948241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4;p33">
            <a:extLst>
              <a:ext uri="{FF2B5EF4-FFF2-40B4-BE49-F238E27FC236}">
                <a16:creationId xmlns:a16="http://schemas.microsoft.com/office/drawing/2014/main" id="{50DAD2AA-2D4E-1F9B-1421-9B3681099194}"/>
              </a:ext>
            </a:extLst>
          </p:cNvPr>
          <p:cNvSpPr/>
          <p:nvPr/>
        </p:nvSpPr>
        <p:spPr>
          <a:xfrm>
            <a:off x="4586480" y="37691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5;p33">
            <a:extLst>
              <a:ext uri="{FF2B5EF4-FFF2-40B4-BE49-F238E27FC236}">
                <a16:creationId xmlns:a16="http://schemas.microsoft.com/office/drawing/2014/main" id="{C70E1095-F4A4-7A41-AE91-3C99DE262EF8}"/>
              </a:ext>
            </a:extLst>
          </p:cNvPr>
          <p:cNvSpPr txBox="1"/>
          <p:nvPr/>
        </p:nvSpPr>
        <p:spPr>
          <a:xfrm>
            <a:off x="5450535" y="5319205"/>
            <a:ext cx="21453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Filming Locations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9" name="Google Shape;136;p33">
            <a:extLst>
              <a:ext uri="{FF2B5EF4-FFF2-40B4-BE49-F238E27FC236}">
                <a16:creationId xmlns:a16="http://schemas.microsoft.com/office/drawing/2014/main" id="{4182BACE-F974-239C-D80D-C63D02688FD6}"/>
              </a:ext>
            </a:extLst>
          </p:cNvPr>
          <p:cNvSpPr txBox="1"/>
          <p:nvPr/>
        </p:nvSpPr>
        <p:spPr>
          <a:xfrm>
            <a:off x="5450534" y="4570736"/>
            <a:ext cx="2946768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Program Episodes’ Duration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3" name="Google Shape;140;p33">
            <a:extLst>
              <a:ext uri="{FF2B5EF4-FFF2-40B4-BE49-F238E27FC236}">
                <a16:creationId xmlns:a16="http://schemas.microsoft.com/office/drawing/2014/main" id="{B951AAF4-F19E-ACCF-BB7C-16FACE51F78A}"/>
              </a:ext>
            </a:extLst>
          </p:cNvPr>
          <p:cNvSpPr txBox="1"/>
          <p:nvPr/>
        </p:nvSpPr>
        <p:spPr>
          <a:xfrm>
            <a:off x="4586493" y="49251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4" name="Google Shape;141;p33">
            <a:extLst>
              <a:ext uri="{FF2B5EF4-FFF2-40B4-BE49-F238E27FC236}">
                <a16:creationId xmlns:a16="http://schemas.microsoft.com/office/drawing/2014/main" id="{F3181586-EA32-0F00-A8EB-9566D3673FC8}"/>
              </a:ext>
            </a:extLst>
          </p:cNvPr>
          <p:cNvSpPr txBox="1"/>
          <p:nvPr/>
        </p:nvSpPr>
        <p:spPr>
          <a:xfrm>
            <a:off x="4586493" y="1311091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5" name="Google Shape;142;p33">
            <a:extLst>
              <a:ext uri="{FF2B5EF4-FFF2-40B4-BE49-F238E27FC236}">
                <a16:creationId xmlns:a16="http://schemas.microsoft.com/office/drawing/2014/main" id="{CEEE474D-7845-A74D-1527-64AEE5A0C617}"/>
              </a:ext>
            </a:extLst>
          </p:cNvPr>
          <p:cNvSpPr txBox="1"/>
          <p:nvPr/>
        </p:nvSpPr>
        <p:spPr>
          <a:xfrm>
            <a:off x="4586493" y="2123404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3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6" name="Google Shape;143;p33">
            <a:extLst>
              <a:ext uri="{FF2B5EF4-FFF2-40B4-BE49-F238E27FC236}">
                <a16:creationId xmlns:a16="http://schemas.microsoft.com/office/drawing/2014/main" id="{59A6A82D-FF50-B8F2-8FD6-5B2FF9BE35B2}"/>
              </a:ext>
            </a:extLst>
          </p:cNvPr>
          <p:cNvSpPr txBox="1"/>
          <p:nvPr/>
        </p:nvSpPr>
        <p:spPr>
          <a:xfrm>
            <a:off x="4586493" y="294196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4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7" name="Google Shape;144;p33">
            <a:extLst>
              <a:ext uri="{FF2B5EF4-FFF2-40B4-BE49-F238E27FC236}">
                <a16:creationId xmlns:a16="http://schemas.microsoft.com/office/drawing/2014/main" id="{3163EE26-508A-2D48-A131-AAF926ACEE40}"/>
              </a:ext>
            </a:extLst>
          </p:cNvPr>
          <p:cNvSpPr txBox="1"/>
          <p:nvPr/>
        </p:nvSpPr>
        <p:spPr>
          <a:xfrm>
            <a:off x="4586493" y="3747141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5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8" name="Google Shape;145;p33">
            <a:extLst>
              <a:ext uri="{FF2B5EF4-FFF2-40B4-BE49-F238E27FC236}">
                <a16:creationId xmlns:a16="http://schemas.microsoft.com/office/drawing/2014/main" id="{8AA56AC7-AAD9-F7CC-E8EA-C1385ED26965}"/>
              </a:ext>
            </a:extLst>
          </p:cNvPr>
          <p:cNvSpPr txBox="1"/>
          <p:nvPr/>
        </p:nvSpPr>
        <p:spPr>
          <a:xfrm>
            <a:off x="4586493" y="452616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6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9" name="Google Shape;146;p33">
            <a:extLst>
              <a:ext uri="{FF2B5EF4-FFF2-40B4-BE49-F238E27FC236}">
                <a16:creationId xmlns:a16="http://schemas.microsoft.com/office/drawing/2014/main" id="{5800A578-649F-9BF6-312C-C1A203037316}"/>
              </a:ext>
            </a:extLst>
          </p:cNvPr>
          <p:cNvSpPr txBox="1"/>
          <p:nvPr/>
        </p:nvSpPr>
        <p:spPr>
          <a:xfrm>
            <a:off x="4586493" y="5283168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9" name="Google Shape;124;p33">
            <a:extLst>
              <a:ext uri="{FF2B5EF4-FFF2-40B4-BE49-F238E27FC236}">
                <a16:creationId xmlns:a16="http://schemas.microsoft.com/office/drawing/2014/main" id="{C1EC7FF7-E0FB-BCAB-8B61-B18A30C38663}"/>
              </a:ext>
            </a:extLst>
          </p:cNvPr>
          <p:cNvSpPr/>
          <p:nvPr/>
        </p:nvSpPr>
        <p:spPr>
          <a:xfrm>
            <a:off x="8037264" y="48644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25;p33">
            <a:extLst>
              <a:ext uri="{FF2B5EF4-FFF2-40B4-BE49-F238E27FC236}">
                <a16:creationId xmlns:a16="http://schemas.microsoft.com/office/drawing/2014/main" id="{91AF17AD-49DF-CFFA-4746-7E9DB2E9F751}"/>
              </a:ext>
            </a:extLst>
          </p:cNvPr>
          <p:cNvSpPr/>
          <p:nvPr/>
        </p:nvSpPr>
        <p:spPr>
          <a:xfrm>
            <a:off x="8037201" y="130502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27;p33">
            <a:extLst>
              <a:ext uri="{FF2B5EF4-FFF2-40B4-BE49-F238E27FC236}">
                <a16:creationId xmlns:a16="http://schemas.microsoft.com/office/drawing/2014/main" id="{0255FE36-A47F-EB46-58A1-95CEC045409A}"/>
              </a:ext>
            </a:extLst>
          </p:cNvPr>
          <p:cNvSpPr/>
          <p:nvPr/>
        </p:nvSpPr>
        <p:spPr>
          <a:xfrm>
            <a:off x="8037264" y="211107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37;p33">
            <a:extLst>
              <a:ext uri="{FF2B5EF4-FFF2-40B4-BE49-F238E27FC236}">
                <a16:creationId xmlns:a16="http://schemas.microsoft.com/office/drawing/2014/main" id="{E86E7ED0-A40D-93E7-B0FB-2F08D3BCB78D}"/>
              </a:ext>
            </a:extLst>
          </p:cNvPr>
          <p:cNvSpPr txBox="1"/>
          <p:nvPr/>
        </p:nvSpPr>
        <p:spPr>
          <a:xfrm>
            <a:off x="8729004" y="492516"/>
            <a:ext cx="32991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Production Technical Equipment 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US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Example (Camera Type, Lighting, Editing and Coloring software)</a:t>
            </a:r>
            <a:endParaRPr dirty="0">
              <a:solidFill>
                <a:srgbClr val="262626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43" name="Google Shape;138;p33">
            <a:extLst>
              <a:ext uri="{FF2B5EF4-FFF2-40B4-BE49-F238E27FC236}">
                <a16:creationId xmlns:a16="http://schemas.microsoft.com/office/drawing/2014/main" id="{9AB21802-F8A3-91E1-CF61-E018D909BD70}"/>
              </a:ext>
            </a:extLst>
          </p:cNvPr>
          <p:cNvSpPr txBox="1"/>
          <p:nvPr/>
        </p:nvSpPr>
        <p:spPr>
          <a:xfrm>
            <a:off x="8725163" y="2203900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Episodes’ Script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4" name="Google Shape;139;p33">
            <a:extLst>
              <a:ext uri="{FF2B5EF4-FFF2-40B4-BE49-F238E27FC236}">
                <a16:creationId xmlns:a16="http://schemas.microsoft.com/office/drawing/2014/main" id="{746970E6-3918-0ADE-B8DC-BA70EE63197C}"/>
              </a:ext>
            </a:extLst>
          </p:cNvPr>
          <p:cNvSpPr txBox="1"/>
          <p:nvPr/>
        </p:nvSpPr>
        <p:spPr>
          <a:xfrm>
            <a:off x="8729004" y="1303412"/>
            <a:ext cx="3299100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Attachments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(pictures, Videos, links, references)</a:t>
            </a:r>
            <a:endParaRPr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5" name="Google Shape;147;p33">
            <a:extLst>
              <a:ext uri="{FF2B5EF4-FFF2-40B4-BE49-F238E27FC236}">
                <a16:creationId xmlns:a16="http://schemas.microsoft.com/office/drawing/2014/main" id="{F9E29935-C36C-A6FD-C390-958BA2EDCB9A}"/>
              </a:ext>
            </a:extLst>
          </p:cNvPr>
          <p:cNvSpPr txBox="1"/>
          <p:nvPr/>
        </p:nvSpPr>
        <p:spPr>
          <a:xfrm>
            <a:off x="8037189" y="480183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8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6" name="Google Shape;148;p33">
            <a:extLst>
              <a:ext uri="{FF2B5EF4-FFF2-40B4-BE49-F238E27FC236}">
                <a16:creationId xmlns:a16="http://schemas.microsoft.com/office/drawing/2014/main" id="{EC198BA2-FCBC-76C7-2876-0259420E27DE}"/>
              </a:ext>
            </a:extLst>
          </p:cNvPr>
          <p:cNvSpPr txBox="1"/>
          <p:nvPr/>
        </p:nvSpPr>
        <p:spPr>
          <a:xfrm>
            <a:off x="8037189" y="129874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9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7" name="Google Shape;149;p33">
            <a:extLst>
              <a:ext uri="{FF2B5EF4-FFF2-40B4-BE49-F238E27FC236}">
                <a16:creationId xmlns:a16="http://schemas.microsoft.com/office/drawing/2014/main" id="{9C4E6FF5-EAE5-43D3-C92E-FB4F0A3C9317}"/>
              </a:ext>
            </a:extLst>
          </p:cNvPr>
          <p:cNvSpPr txBox="1"/>
          <p:nvPr/>
        </p:nvSpPr>
        <p:spPr>
          <a:xfrm>
            <a:off x="8037189" y="212359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10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8" name="Google Shape;150;p33">
            <a:extLst>
              <a:ext uri="{FF2B5EF4-FFF2-40B4-BE49-F238E27FC236}">
                <a16:creationId xmlns:a16="http://schemas.microsoft.com/office/drawing/2014/main" id="{DDF4B254-ECAD-F259-CD1C-D448A2F3011F}"/>
              </a:ext>
            </a:extLst>
          </p:cNvPr>
          <p:cNvSpPr/>
          <p:nvPr/>
        </p:nvSpPr>
        <p:spPr>
          <a:xfrm>
            <a:off x="8037264" y="286924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51;p33">
            <a:extLst>
              <a:ext uri="{FF2B5EF4-FFF2-40B4-BE49-F238E27FC236}">
                <a16:creationId xmlns:a16="http://schemas.microsoft.com/office/drawing/2014/main" id="{5A0F2B38-CB72-261A-6FD5-761401E0D282}"/>
              </a:ext>
            </a:extLst>
          </p:cNvPr>
          <p:cNvSpPr txBox="1"/>
          <p:nvPr/>
        </p:nvSpPr>
        <p:spPr>
          <a:xfrm>
            <a:off x="8756614" y="2944292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Marketing Plan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0" name="Google Shape;152;p33">
            <a:extLst>
              <a:ext uri="{FF2B5EF4-FFF2-40B4-BE49-F238E27FC236}">
                <a16:creationId xmlns:a16="http://schemas.microsoft.com/office/drawing/2014/main" id="{D11FC874-B789-772C-6E21-9FF642EE0243}"/>
              </a:ext>
            </a:extLst>
          </p:cNvPr>
          <p:cNvSpPr txBox="1"/>
          <p:nvPr/>
        </p:nvSpPr>
        <p:spPr>
          <a:xfrm>
            <a:off x="8037189" y="288177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51" name="Google Shape;153;p33">
            <a:extLst>
              <a:ext uri="{FF2B5EF4-FFF2-40B4-BE49-F238E27FC236}">
                <a16:creationId xmlns:a16="http://schemas.microsoft.com/office/drawing/2014/main" id="{447E253E-B0D4-2DC6-03A7-74B0268FBB92}"/>
              </a:ext>
            </a:extLst>
          </p:cNvPr>
          <p:cNvSpPr/>
          <p:nvPr/>
        </p:nvSpPr>
        <p:spPr>
          <a:xfrm>
            <a:off x="8037264" y="362742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54;p33">
            <a:extLst>
              <a:ext uri="{FF2B5EF4-FFF2-40B4-BE49-F238E27FC236}">
                <a16:creationId xmlns:a16="http://schemas.microsoft.com/office/drawing/2014/main" id="{92E68588-D5F1-498F-6EB0-34F2F1E0F3A2}"/>
              </a:ext>
            </a:extLst>
          </p:cNvPr>
          <p:cNvSpPr txBox="1"/>
          <p:nvPr/>
        </p:nvSpPr>
        <p:spPr>
          <a:xfrm>
            <a:off x="8756614" y="3684684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Financial Plan </a:t>
            </a:r>
            <a:r>
              <a:rPr lang="en-US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(Estimated Cost)</a:t>
            </a:r>
            <a:endParaRPr sz="1700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3" name="Google Shape;155;p33">
            <a:extLst>
              <a:ext uri="{FF2B5EF4-FFF2-40B4-BE49-F238E27FC236}">
                <a16:creationId xmlns:a16="http://schemas.microsoft.com/office/drawing/2014/main" id="{9560F235-59F0-EA77-B181-250F06057748}"/>
              </a:ext>
            </a:extLst>
          </p:cNvPr>
          <p:cNvSpPr txBox="1"/>
          <p:nvPr/>
        </p:nvSpPr>
        <p:spPr>
          <a:xfrm>
            <a:off x="8037189" y="363994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12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Brief about Company or Idea Presenter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of experience, previous work, fields of work, etc.. Please write suggested text here </a:t>
            </a: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3FE27CA6-7C0A-B319-0F6B-19306CDCB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630130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Program Concept, Suggested Title, and Episodes’ Duration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AEBBFB-3185-5BDC-E995-7930354E4F96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explain the idea of the program and its duration</a:t>
            </a:r>
          </a:p>
        </p:txBody>
      </p:sp>
    </p:spTree>
    <p:extLst>
      <p:ext uri="{BB962C8B-B14F-4D97-AF65-F5344CB8AC3E}">
        <p14:creationId xmlns:p14="http://schemas.microsoft.com/office/powerpoint/2010/main" val="145977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362648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What are the aspects of innovation and creativity in the concept of the program?</a:t>
                      </a:r>
                      <a:endParaRPr lang="ar-BH"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this program unique and worthy of production?</a:t>
            </a: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BC008D58-6744-54FD-F3FB-A4A484034C60}"/>
              </a:ext>
            </a:extLst>
          </p:cNvPr>
          <p:cNvGraphicFramePr/>
          <p:nvPr/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Proposed genre and layout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17C8B2-7979-7DC0-F896-9F987DD40105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8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Proposed Filming Locations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proposed filming locations here, if any </a:t>
            </a:r>
          </a:p>
        </p:txBody>
      </p:sp>
      <p:graphicFrame>
        <p:nvGraphicFramePr>
          <p:cNvPr id="7" name="Google Shape;168;p34">
            <a:extLst>
              <a:ext uri="{FF2B5EF4-FFF2-40B4-BE49-F238E27FC236}">
                <a16:creationId xmlns:a16="http://schemas.microsoft.com/office/drawing/2014/main" id="{76D13DE6-2767-5D33-1297-B8B611458A54}"/>
              </a:ext>
            </a:extLst>
          </p:cNvPr>
          <p:cNvGraphicFramePr/>
          <p:nvPr/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b="1" i="0" u="none" strike="noStrike" cap="none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Production Technical Equipment </a:t>
                      </a:r>
                      <a:endParaRPr sz="1400" b="1" i="0" u="none" strike="noStrike" cap="none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1546B0-A89C-017B-B428-A548ED816A83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technical requirements for filming and overall production?</a:t>
            </a:r>
          </a:p>
        </p:txBody>
      </p:sp>
    </p:spTree>
    <p:extLst>
      <p:ext uri="{BB962C8B-B14F-4D97-AF65-F5344CB8AC3E}">
        <p14:creationId xmlns:p14="http://schemas.microsoft.com/office/powerpoint/2010/main" val="171091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752908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Scripts of Three Episodes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proposed scripts and rundown here or attach it in a separate document.</a:t>
            </a:r>
          </a:p>
        </p:txBody>
      </p:sp>
    </p:spTree>
    <p:extLst>
      <p:ext uri="{BB962C8B-B14F-4D97-AF65-F5344CB8AC3E}">
        <p14:creationId xmlns:p14="http://schemas.microsoft.com/office/powerpoint/2010/main" val="273568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Proposed Production Crew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730D8C-FDF4-8F4A-4467-7F0ED9740B33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07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Role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Name</a:t>
                      </a:r>
                      <a:r>
                        <a:rPr lang="ar-BH" sz="1400" b="1" dirty="0"/>
                        <a:t>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6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Filming and Production Plan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333375" y="1557977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the proposed filming and overall production plan here</a:t>
            </a:r>
          </a:p>
        </p:txBody>
      </p:sp>
    </p:spTree>
    <p:extLst>
      <p:ext uri="{BB962C8B-B14F-4D97-AF65-F5344CB8AC3E}">
        <p14:creationId xmlns:p14="http://schemas.microsoft.com/office/powerpoint/2010/main" val="347626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Film Marketing Plan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your suggested marketing plan to promote your production</a:t>
            </a: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1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74C"/>
      </a:accent1>
      <a:accent2>
        <a:srgbClr val="2A2C29"/>
      </a:accent2>
      <a:accent3>
        <a:srgbClr val="A29E8D"/>
      </a:accent3>
      <a:accent4>
        <a:srgbClr val="46121F"/>
      </a:accent4>
      <a:accent5>
        <a:srgbClr val="8C2E39"/>
      </a:accent5>
      <a:accent6>
        <a:srgbClr val="B139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347</Words>
  <Application>Microsoft Office PowerPoint</Application>
  <PresentationFormat>Widescreen</PresentationFormat>
  <Paragraphs>88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Cairo Light</vt:lpstr>
      <vt:lpstr>Open Sans</vt:lpstr>
      <vt:lpstr>Calibri</vt:lpstr>
      <vt:lpstr>Arial</vt:lpstr>
      <vt:lpstr>Changa</vt:lpstr>
      <vt:lpstr>Cairo</vt:lpstr>
      <vt:lpstr>Changa ExtraBold</vt:lpstr>
      <vt:lpstr>Cairo Medium</vt:lpstr>
      <vt:lpstr>Changa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Dua'a Hashim</cp:lastModifiedBy>
  <cp:revision>11</cp:revision>
  <dcterms:modified xsi:type="dcterms:W3CDTF">2024-06-01T04:44:43Z</dcterms:modified>
</cp:coreProperties>
</file>